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Garamond" panose="02020404030301010803" pitchFamily="18" charset="0"/>
      <p:regular r:id="rId16"/>
      <p:bold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MU Serif" panose="02000603000000000000" pitchFamily="2" charset="0"/>
      <p:regular r:id="rId23"/>
    </p:embeddedFont>
  </p:embeddedFontLst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4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B6AB-238B-4196-8532-7E66310BDD3C}" type="datetimeFigureOut">
              <a:rPr lang="el-GR" smtClean="0"/>
              <a:t>19/2/2023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DB53-A16C-4DD3-BB8F-A5D470745FE2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52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1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DB53-A16C-4DD3-BB8F-A5D470745FE2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32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83A760-9840-4B6D-BB12-98AE749E630A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350636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10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3347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95827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0994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9410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F6BB4-3ACC-4F31-945D-84D9B479A3AE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0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93EA-FA64-47C3-AEE8-44827093700B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1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E910-90BC-49A5-91A0-EE3C8D217D1A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87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9C61-9251-4A29-97B9-22C91431D894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D4C0-8423-4D5B-85A9-ADAD77AF5AA0}" type="datetime1">
              <a:rPr lang="el-GR" smtClean="0"/>
              <a:t>19/2/2023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1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03-232F-4315-9FFA-95D3F28D6526}" type="datetime1">
              <a:rPr lang="el-GR" smtClean="0"/>
              <a:t>19/2/2023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3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6198-ACA3-448B-8037-5A55036BFAC2}" type="datetime1">
              <a:rPr lang="el-GR" smtClean="0"/>
              <a:t>19/2/2023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4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C9ED-60F2-4A4C-A145-C692E0710CA1}" type="datetime1">
              <a:rPr lang="el-GR" smtClean="0"/>
              <a:t>19/2/2023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77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8F30-BBD0-472D-B317-10BCCA2B335D}" type="datetime1">
              <a:rPr lang="el-GR" smtClean="0"/>
              <a:t>19/2/2023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B784-1312-4B3B-9493-BDF5C843C731}" type="datetime1">
              <a:rPr lang="el-GR" smtClean="0"/>
              <a:t>19/2/2023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31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44D382-4950-45A2-ADA5-BFF55E7A9286}" type="datetime1">
              <a:rPr lang="el-GR" smtClean="0"/>
              <a:t>19/2/2023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C4A0C0-9181-45E6-BF8B-CB9669D5E9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012" y="1558513"/>
            <a:ext cx="7140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Πανεπιστήμιο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ΕΚΕΦΕ “ΔΗΜΟΚΡΙΤΟΣ”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Δ.Π.Μ.Σ. στην Τεχνητή Νοημοσύνη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Τμήμα Ψηφιακών Συστημάτων Πανεπιστημίου Πειραιώς</a:t>
            </a:r>
            <a:endParaRPr lang="en-US" sz="16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Ινστιτούτο Πληροφορικής και Τηλεπικοινωνιών ΕΚΕΦΕ</a:t>
            </a:r>
          </a:p>
          <a:p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«Δημόκριτος»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3807" y="3199645"/>
            <a:ext cx="960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883" y="3672966"/>
            <a:ext cx="7065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Εργασία στο μάθημα “Μηχανική Μάθηση”</a:t>
            </a:r>
            <a:endParaRPr lang="en-US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Νικόλαος</a:t>
            </a:r>
            <a:r>
              <a:rPr lang="en-US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r>
              <a:rPr lang="el-GR" sz="12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Π.Μακρής</a:t>
            </a:r>
          </a:p>
          <a:p>
            <a:pPr algn="ctr"/>
            <a:endParaRPr lang="el-GR" sz="12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Διδάσκων: Γιαννακόπουλος Θεόδωρος, Μεταδιδακτορικός Ερευνητής ΕΚΕΦΕ Δημόκριτος</a:t>
            </a:r>
          </a:p>
          <a:p>
            <a:pPr algn="ctr"/>
            <a:endParaRPr lang="el-GR" sz="12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Αθήνα, 20</a:t>
            </a:r>
            <a:r>
              <a:rPr lang="en-US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l-GR" sz="12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xmlns="" id="{4165A07F-317A-3CD3-4D43-E35B1BB7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3" b="98236" l="873" r="92496">
                        <a14:foregroundMark x1="38743" y1="91887" x2="39442" y2="89771"/>
                        <a14:foregroundMark x1="76789" y1="69489" x2="68412" y2="93298"/>
                        <a14:foregroundMark x1="80279" y1="77249" x2="92670" y2="89771"/>
                        <a14:foregroundMark x1="44328" y1="19929" x2="39442" y2="19929"/>
                        <a14:foregroundMark x1="38743" y1="22046" x2="40140" y2="35979"/>
                        <a14:foregroundMark x1="873" y1="2469" x2="35951" y2="3175"/>
                        <a14:foregroundMark x1="4188" y1="94709" x2="4188" y2="94709"/>
                        <a14:foregroundMark x1="11752" y1="82892" x2="32984" y2="98236"/>
                        <a14:foregroundMark x1="10777" y1="82187" x2="11752" y2="82892"/>
                        <a14:foregroundMark x1="9800" y1="81481" x2="10777" y2="82187"/>
                        <a14:foregroundMark x1="8824" y1="80776" x2="9800" y2="81481"/>
                        <a14:foregroundMark x1="2967" y1="76543" x2="8824" y2="80776"/>
                        <a14:foregroundMark x1="32984" y1="98236" x2="33333" y2="98236"/>
                        <a14:foregroundMark x1="49913" y1="24162" x2="62304" y2="47266"/>
                        <a14:foregroundMark x1="53229" y1="17989" x2="70506" y2="22046"/>
                        <a14:foregroundMark x1="63700" y1="17989" x2="56021" y2="17989"/>
                        <a14:foregroundMark x1="53927" y1="45855" x2="62304" y2="57672"/>
                        <a14:foregroundMark x1="70506" y1="82892" x2="60209" y2="91887"/>
                        <a14:foregroundMark x1="45026" y1="91887" x2="64398" y2="91887"/>
                        <a14:foregroundMark x1="40838" y1="94004" x2="81675" y2="93298"/>
                        <a14:foregroundMark x1="81675" y1="93298" x2="91274" y2="93298"/>
                        <a14:foregroundMark x1="10471" y1="26984" x2="10471" y2="26984"/>
                        <a14:foregroundMark x1="20070" y1="31217" x2="20070" y2="31217"/>
                        <a14:foregroundMark x1="27051" y1="40917" x2="27051" y2="40917"/>
                        <a14:foregroundMark x1="24258" y1="56261" x2="24258" y2="56261"/>
                        <a14:foregroundMark x1="19372" y1="81481" x2="19372" y2="81481"/>
                        <a14:backgroundMark x1="40140" y1="98236" x2="89180" y2="99647"/>
                        <a14:backgroundMark x1="18712" y1="31217" x2="19372" y2="32628"/>
                        <a14:backgroundMark x1="11867" y1="16578" x2="18712" y2="31217"/>
                        <a14:backgroundMark x1="29145" y1="24162" x2="29145" y2="24162"/>
                        <a14:backgroundMark x1="27051" y1="38801" x2="27051" y2="38801"/>
                        <a14:backgroundMark x1="9773" y1="40917" x2="9773" y2="40917"/>
                        <a14:backgroundMark x1="11867" y1="41623" x2="11867" y2="41623"/>
                        <a14:backgroundMark x1="14660" y1="61905" x2="14660" y2="61905"/>
                        <a14:backgroundMark x1="22164" y1="61905" x2="22164" y2="61905"/>
                        <a14:backgroundMark x1="31239" y1="60494" x2="31239" y2="60494"/>
                        <a14:backgroundMark x1="10471" y1="64021" x2="10471" y2="64021"/>
                        <a14:backgroundMark x1="9773" y1="82892" x2="9773" y2="82892"/>
                        <a14:backgroundMark x1="10471" y1="73721" x2="10471" y2="73721"/>
                        <a14:backgroundMark x1="9773" y1="80776" x2="9773" y2="80776"/>
                        <a14:backgroundMark x1="9773" y1="81481" x2="9773" y2="81481"/>
                        <a14:backgroundMark x1="9773" y1="82187" x2="9773" y2="82187"/>
                        <a14:backgroundMark x1="10471" y1="81481" x2="10471" y2="81481"/>
                        <a14:backgroundMark x1="27749" y1="73721" x2="27749" y2="73721"/>
                        <a14:backgroundMark x1="17452" y1="80776" x2="17452" y2="80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14" y="1711411"/>
            <a:ext cx="1089284" cy="107787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xmlns="" id="{6EB19263-F413-836B-9B8A-BB32EF7178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3" b="89947" l="9948" r="89878">
                        <a14:foregroundMark x1="19372" y1="11640" x2="55846" y2="8113"/>
                        <a14:foregroundMark x1="55846" y1="8113" x2="81501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86" y="1639939"/>
            <a:ext cx="1637244" cy="16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4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="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03263947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="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="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="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="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="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0.700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0.258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0.377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0.702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0.691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0.435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943133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51AFA88-0645-BB84-5E21-54700F72616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03263947"/>
                  </p:ext>
                </p:extLst>
              </p:nvPr>
            </p:nvGraphicFramePr>
            <p:xfrm>
              <a:off x="925010" y="2535107"/>
              <a:ext cx="5238505" cy="3111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58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40080665"/>
                        </a:ext>
                      </a:extLst>
                    </a:gridCol>
                    <a:gridCol w="9788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542875"/>
                        </a:ext>
                      </a:extLst>
                    </a:gridCol>
                    <a:gridCol w="113765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4032568"/>
                        </a:ext>
                      </a:extLst>
                    </a:gridCol>
                    <a:gridCol w="100953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92341243"/>
                        </a:ext>
                      </a:extLst>
                    </a:gridCol>
                    <a:gridCol w="108586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54316139"/>
                        </a:ext>
                      </a:extLst>
                    </a:gridCol>
                  </a:tblGrid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Ταξινομητής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Ακρίβεια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(Accuracy)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Λεπτομέρεια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(Precision)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Ευαισθησία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(Recall)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84270" t="-943" r="-2247" b="-3849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377623344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Gradient Boosting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0.683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0.700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0.258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0.377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675713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Random Forest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0.702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0.391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81852450"/>
                      </a:ext>
                    </a:extLst>
                  </a:tr>
                  <a:tr h="5246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RBF SVM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0.691</a:t>
                          </a:r>
                          <a:endParaRPr 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0.678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0.320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0.435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928982459"/>
                      </a:ext>
                    </a:extLst>
                  </a:tr>
                  <a:tr h="6467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Voting Classifier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0.686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0.698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0.275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0.394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431335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10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6C5BE4-FEB3-A134-F303-BA6B48E45C7A}"/>
              </a:ext>
            </a:extLst>
          </p:cNvPr>
          <p:cNvSpPr txBox="1"/>
          <p:nvPr/>
        </p:nvSpPr>
        <p:spPr>
          <a:xfrm>
            <a:off x="1295401" y="982132"/>
            <a:ext cx="3394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Gaussian RBF </a:t>
            </a:r>
            <a:r>
              <a:rPr lang="en-US" sz="1800" b="0" i="0" u="none" strike="noStrike" baseline="0" dirty="0" smtClean="0">
                <a:latin typeface="+mj-lt"/>
              </a:rPr>
              <a:t>SVM 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Random </a:t>
            </a:r>
            <a:r>
              <a:rPr lang="en-US" sz="1800" b="0" i="0" u="none" strike="noStrike" baseline="0" dirty="0" smtClean="0">
                <a:latin typeface="+mj-lt"/>
              </a:rPr>
              <a:t>Forest</a:t>
            </a:r>
            <a:endParaRPr lang="en-US" sz="1800" b="0" i="0" u="none" strike="noStrike" baseline="0" dirty="0">
              <a:latin typeface="+mj-lt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sz="1800" b="0" i="0" u="none" strike="noStrike" baseline="0" dirty="0">
                <a:latin typeface="+mj-lt"/>
              </a:rPr>
              <a:t>Ada Boost</a:t>
            </a:r>
          </a:p>
          <a:p>
            <a:pPr marL="400050" indent="-400050" algn="l">
              <a:buFont typeface="+mj-lt"/>
              <a:buAutoNum type="romanUcPeriod"/>
            </a:pPr>
            <a:r>
              <a:rPr lang="el-GR" dirty="0"/>
              <a:t>Gradient</a:t>
            </a:r>
            <a:r>
              <a:rPr lang="el-GR" sz="1800" b="0" i="0" u="none" strike="noStrike" baseline="0" dirty="0">
                <a:latin typeface="+mj-lt"/>
              </a:rPr>
              <a:t> Boosting</a:t>
            </a:r>
            <a:endParaRPr lang="en-US" dirty="0">
              <a:latin typeface="+mj-lt"/>
            </a:endParaRPr>
          </a:p>
        </p:txBody>
      </p:sp>
      <p:sp>
        <p:nvSpPr>
          <p:cNvPr id="2" name="Bent-Up Arrow 1"/>
          <p:cNvSpPr/>
          <p:nvPr/>
        </p:nvSpPr>
        <p:spPr>
          <a:xfrm flipV="1">
            <a:off x="3720066" y="1582296"/>
            <a:ext cx="1339771" cy="7905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20066" y="1261641"/>
            <a:ext cx="15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fine-tuning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6" y="153361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4" y="455745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2536775" y="1000614"/>
            <a:ext cx="354519" cy="2012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30" y="2449813"/>
            <a:ext cx="4917670" cy="351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ED446D-760C-566E-D07C-03C930B1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11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A123808-7E12-7AD3-522D-72C39C2210FB}"/>
              </a:ext>
            </a:extLst>
          </p:cNvPr>
          <p:cNvSpPr txBox="1">
            <a:spLocks/>
          </p:cNvSpPr>
          <p:nvPr/>
        </p:nvSpPr>
        <p:spPr>
          <a:xfrm>
            <a:off x="942372" y="608155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</a:t>
            </a:r>
            <a:r>
              <a:rPr lang="el-GR" sz="3200" dirty="0" smtClean="0"/>
              <a:t>Μοντέλων</a:t>
            </a:r>
            <a:r>
              <a:rPr lang="en-US" sz="3200" dirty="0" smtClean="0"/>
              <a:t> </a:t>
            </a:r>
            <a:r>
              <a:rPr lang="el-GR" sz="3200" dirty="0" smtClean="0"/>
              <a:t>Συμπεράσματα</a:t>
            </a:r>
            <a:endParaRPr lang="en-US" sz="32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800" dirty="0" smtClean="0"/>
              <a:t>Χαμηλή ακρίβεια γραμμικών μοντέλων </a:t>
            </a:r>
            <a:endParaRPr lang="en-US" sz="1800" dirty="0" smtClean="0"/>
          </a:p>
          <a:p>
            <a:r>
              <a:rPr lang="en-US" sz="1800" dirty="0" smtClean="0"/>
              <a:t>~8min </a:t>
            </a:r>
            <a:r>
              <a:rPr lang="el-GR" sz="1800" dirty="0" smtClean="0"/>
              <a:t>εκπαίδευσης για ~3000 δείγματα</a:t>
            </a:r>
            <a:endParaRPr lang="en-US" sz="1800" dirty="0" smtClean="0"/>
          </a:p>
          <a:p>
            <a:r>
              <a:rPr lang="el-GR" sz="1800" dirty="0" smtClean="0"/>
              <a:t>Καλύτεροι ταξινομητές:  </a:t>
            </a:r>
            <a:r>
              <a:rPr lang="en-US" sz="1800" dirty="0" smtClean="0"/>
              <a:t>1.Gaussian RBF SVM,  2.Random Forest,  3.Gradient Boosting</a:t>
            </a:r>
          </a:p>
          <a:p>
            <a:r>
              <a:rPr lang="en-US" sz="1800" dirty="0" smtClean="0"/>
              <a:t>Voting Classifier</a:t>
            </a:r>
            <a:r>
              <a:rPr lang="el-GR" sz="1800" dirty="0" smtClean="0"/>
              <a:t> → ακρίβεια </a:t>
            </a:r>
            <a:r>
              <a:rPr lang="el-GR" sz="1800" dirty="0" smtClean="0"/>
              <a:t>6</a:t>
            </a:r>
            <a:r>
              <a:rPr lang="en-US" sz="1800" dirty="0" smtClean="0"/>
              <a:t>8</a:t>
            </a:r>
            <a:r>
              <a:rPr lang="el-GR" sz="1800" dirty="0" smtClean="0"/>
              <a:t>.</a:t>
            </a:r>
            <a:r>
              <a:rPr lang="en-US" sz="1800" dirty="0" smtClean="0"/>
              <a:t>6</a:t>
            </a:r>
            <a:r>
              <a:rPr lang="el-GR" sz="1800" dirty="0" smtClean="0"/>
              <a:t>% </a:t>
            </a:r>
            <a:r>
              <a:rPr lang="el-GR" sz="1800" dirty="0" smtClean="0"/>
              <a:t>(</a:t>
            </a:r>
            <a:r>
              <a:rPr lang="en-US" sz="1800" dirty="0" smtClean="0"/>
              <a:t>~baseline 61%</a:t>
            </a:r>
            <a:r>
              <a:rPr lang="el-GR" sz="1800" dirty="0" smtClean="0"/>
              <a:t>)</a:t>
            </a:r>
            <a:endParaRPr lang="en-US" sz="1800" dirty="0" smtClean="0"/>
          </a:p>
          <a:p>
            <a:r>
              <a:rPr lang="en-US" sz="1800" dirty="0" smtClean="0"/>
              <a:t>CV accuracy </a:t>
            </a:r>
            <a:r>
              <a:rPr lang="el-GR" sz="1800" dirty="0" smtClean="0"/>
              <a:t>σχεδόν ταυτίζεται με </a:t>
            </a:r>
            <a:r>
              <a:rPr lang="en-US" sz="1800" dirty="0" smtClean="0"/>
              <a:t>test accuracy → </a:t>
            </a:r>
            <a:r>
              <a:rPr lang="el-GR" sz="1800" dirty="0" smtClean="0"/>
              <a:t>ένδειξη καλής γενίκευσης μοντέλου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67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l-GR" sz="3200" dirty="0" smtClean="0"/>
          </a:p>
          <a:p>
            <a:pPr marL="0" indent="0" algn="ctr">
              <a:buNone/>
            </a:pPr>
            <a:r>
              <a:rPr lang="el-GR" sz="3200" dirty="0" smtClean="0"/>
              <a:t>Σας Ευχαριστώ πολύ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12</a:t>
            </a:fld>
            <a:endParaRPr lang="el-GR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DB0AA92B-370B-26BD-BA78-33368FC5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</p:spTree>
    <p:extLst>
      <p:ext uri="{BB962C8B-B14F-4D97-AF65-F5344CB8AC3E}">
        <p14:creationId xmlns:p14="http://schemas.microsoft.com/office/powerpoint/2010/main" val="34198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576"/>
            <a:ext cx="10515600" cy="1065541"/>
          </a:xfrm>
        </p:spPr>
        <p:txBody>
          <a:bodyPr>
            <a:normAutofit/>
          </a:bodyPr>
          <a:lstStyle/>
          <a:p>
            <a:r>
              <a:rPr lang="el-GR" sz="3200" dirty="0">
                <a:ea typeface="CMU Serif" panose="02000603000000000000" pitchFamily="2" charset="0"/>
                <a:cs typeface="CMU Serif" panose="02000603000000000000" pitchFamily="2" charset="0"/>
              </a:rPr>
              <a:t>Εισαγωγικά Στοιχεία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0618"/>
            <a:ext cx="10515600" cy="5175732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Πρόβλημα δυαδικής ταξινόμησης (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binary classification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 (0-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μη πόσιμο, 1-πόσιμο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Γίνεται χρήση 9 </a:t>
            </a:r>
            <a:r>
              <a:rPr lang="en-US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features</a:t>
            </a: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~3300 δείγματα</a:t>
            </a: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l-GR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Περίπου 61% των δειγμάτων ανήκουν στην κλάση μη</a:t>
            </a:r>
            <a:r>
              <a:rPr lang="en-US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el-GR" sz="1800" b="1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πόσιμων δειγμάτων</a:t>
            </a:r>
            <a:endParaRPr lang="en-US" sz="1800" b="1" dirty="0"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9507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7739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371420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3589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οξύτητας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</m:oMath>
                          </a14:m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Περιεκτικότητα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σε Ca &amp; Mg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διαλυμένη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Cl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2−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mg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Ηλεκτρική αγωγιμότητα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μS</a:t>
                          </a:r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/cm]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386650"/>
                  </p:ext>
                </p:extLst>
              </p:nvPr>
            </p:nvGraphicFramePr>
            <p:xfrm>
              <a:off x="1736204" y="2438825"/>
              <a:ext cx="6857999" cy="33957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326"/>
                    <a:gridCol w="1295077"/>
                    <a:gridCol w="1377393"/>
                    <a:gridCol w="3714203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#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Feature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Μετάφραση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Περιγραφή</a:t>
                          </a:r>
                          <a:endParaRPr lang="en-US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0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pH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120370" r="-656" b="-82592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1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Hardness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Σκληρότητα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224528" r="-656" b="-741509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2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Solids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Στερεά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Ολικά διαλυμένα στερεά (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TDS) 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 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3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Chloramines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Χλωραμίνες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418519" r="-656" b="-527778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4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Sulfate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Θειικά άλατα 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528302" r="-656" b="-437736"/>
                          </a:stretch>
                        </a:blipFill>
                      </a:tcPr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5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Conductivity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Αγωγιμότητα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4754" t="-616667" r="-656" b="-329630"/>
                          </a:stretch>
                        </a:blipFill>
                      </a:tcPr>
                    </a:tc>
                  </a:tr>
                  <a:tr h="41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6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Organic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_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Carbon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Οργανικός άνθρακας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Συγκέντρωση οργανικού άνθρακα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ppm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7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err="1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Trihalomethanes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Τριαλομεθάνια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Ομάδα χημικών ουσιών [</a:t>
                          </a:r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g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/L]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  <a:tr h="326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dirty="0" smtClean="0"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8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Turbidity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Θολότητα</a:t>
                          </a:r>
                          <a:endParaRPr lang="en-US" sz="1100" u="none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Μέτρο φωτεινότητας νερού [</a:t>
                          </a:r>
                          <a:r>
                            <a:rPr lang="en-US" sz="1100" u="non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NTU</a:t>
                          </a:r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a:t>]</a:t>
                          </a:r>
                          <a:endParaRPr lang="en-US" sz="1100" dirty="0">
                            <a:latin typeface="+mj-lt"/>
                            <a:ea typeface="CMU Serif" panose="02000603000000000000" pitchFamily="2" charset="0"/>
                            <a:cs typeface="CMU Serif" panose="02000603000000000000" pitchFamily="2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86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7" y="347724"/>
            <a:ext cx="10515600" cy="1050946"/>
          </a:xfrm>
        </p:spPr>
        <p:txBody>
          <a:bodyPr>
            <a:normAutofit/>
          </a:bodyPr>
          <a:lstStyle/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23687" y="1200129"/>
            <a:ext cx="9606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Συμπέρασμα από έλεγχο Ιστογράμματος Συχνοτήτων:</a:t>
            </a:r>
          </a:p>
          <a:p>
            <a:r>
              <a:rPr lang="el-GR" sz="1400" dirty="0"/>
              <a:t>     </a:t>
            </a:r>
            <a:r>
              <a:rPr lang="el-GR" dirty="0"/>
              <a:t>Οι κατανομές των μετρήσεων κάθε ιδιότητας προσεγγίζουν την κανονική κατανομή</a:t>
            </a:r>
          </a:p>
          <a:p>
            <a:r>
              <a:rPr lang="el-GR" dirty="0"/>
              <a:t>    Εμφανής η αλληλοεπικάλυψη των δεδομένων → μικρή συσχέτιση μεταβλητής με κλάση </a:t>
            </a:r>
          </a:p>
          <a:p>
            <a:r>
              <a:rPr lang="el-GR" dirty="0"/>
              <a:t>    </a:t>
            </a:r>
          </a:p>
          <a:p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xmlns="" id="{1899E8C1-3B12-8B28-C1C6-8CA0A16F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r>
              <a:rPr lang="en-US" dirty="0"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l-GR" dirty="0">
              <a:solidFill>
                <a:schemeClr val="tx1"/>
              </a:solidFill>
              <a:latin typeface="+mj-lt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7" y="2439259"/>
            <a:ext cx="5260693" cy="37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57" y="2557463"/>
            <a:ext cx="8808085" cy="3317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4</a:t>
            </a:fld>
            <a:endParaRPr lang="el-G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957" y="1214004"/>
            <a:ext cx="9508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Διαχείριση μη διαθέσιμων τιμών:</a:t>
            </a:r>
          </a:p>
          <a:p>
            <a:r>
              <a:rPr lang="en-US" dirty="0"/>
              <a:t> </a:t>
            </a:r>
            <a:r>
              <a:rPr lang="el-GR" dirty="0"/>
              <a:t>   </a:t>
            </a:r>
            <a:r>
              <a:rPr lang="el-GR" dirty="0">
                <a:solidFill>
                  <a:srgbClr val="00B050"/>
                </a:solidFill>
              </a:rPr>
              <a:t>απόδοση τιμής της διαμέσου (</a:t>
            </a:r>
            <a:r>
              <a:rPr lang="en-US" dirty="0">
                <a:solidFill>
                  <a:srgbClr val="00B050"/>
                </a:solidFill>
              </a:rPr>
              <a:t>median)</a:t>
            </a:r>
            <a:r>
              <a:rPr lang="el-GR" dirty="0">
                <a:solidFill>
                  <a:srgbClr val="00B050"/>
                </a:solidFill>
              </a:rPr>
              <a:t> της στήλης</a:t>
            </a:r>
          </a:p>
          <a:p>
            <a:r>
              <a:rPr lang="el-GR" dirty="0"/>
              <a:t>ή  </a:t>
            </a:r>
            <a:r>
              <a:rPr lang="el-GR" dirty="0">
                <a:solidFill>
                  <a:srgbClr val="FF0000"/>
                </a:solidFill>
              </a:rPr>
              <a:t>παράλειψη της συγκεκριμένης γραμμής δεδομένων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1793107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3409704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4630834" y="2841585"/>
            <a:ext cx="527617" cy="2956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7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5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52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24" y="2454701"/>
            <a:ext cx="5491991" cy="37936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6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432" y="1337523"/>
            <a:ext cx="953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Εντοπισμός ακραίων τιμών</a:t>
            </a:r>
            <a:r>
              <a:rPr lang="en-US" b="1" dirty="0"/>
              <a:t>:</a:t>
            </a:r>
            <a:r>
              <a:rPr lang="el-GR" dirty="0"/>
              <a:t> </a:t>
            </a:r>
            <a:r>
              <a:rPr lang="en-US" dirty="0"/>
              <a:t> </a:t>
            </a:r>
            <a:r>
              <a:rPr lang="el-GR" dirty="0"/>
              <a:t>Μέθοδος </a:t>
            </a:r>
            <a:r>
              <a:rPr lang="en-US" dirty="0"/>
              <a:t>IQR</a:t>
            </a:r>
            <a:endParaRPr lang="el-GR" b="1" dirty="0"/>
          </a:p>
          <a:p>
            <a:r>
              <a:rPr lang="el-GR" b="1" dirty="0"/>
              <a:t>Διαχείριση ακραίων τιμών: </a:t>
            </a:r>
            <a:r>
              <a:rPr lang="el-GR" dirty="0"/>
              <a:t>Παράλειψη τους και αντικατάσταση από τη διάμεση τιμή</a:t>
            </a:r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405619" y="2586941"/>
            <a:ext cx="319273" cy="346087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405618" y="3122409"/>
            <a:ext cx="319273" cy="346087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505933" y="3902130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505933" y="4407557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505933" y="5174405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>
            <a:off x="6505933" y="5674044"/>
            <a:ext cx="218958" cy="234074"/>
          </a:xfrm>
          <a:prstGeom prst="ellipse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7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797" y="347724"/>
            <a:ext cx="10515600" cy="10509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Προεπεξεργασία Δεδομένων</a:t>
            </a:r>
            <a:endParaRPr lang="en-US" sz="3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8450" y="1146295"/>
            <a:ext cx="5989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Συντελεστές συσχέτισης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  </a:t>
            </a:r>
            <a:r>
              <a:rPr lang="el-GR" dirty="0"/>
              <a:t>Εξαιρετικά μικρή συσχέτιση μεταξύ των</a:t>
            </a:r>
            <a:r>
              <a:rPr lang="en-US" dirty="0"/>
              <a:t> </a:t>
            </a:r>
            <a:r>
              <a:rPr lang="el-GR" dirty="0"/>
              <a:t>διαφόρων    μεταβλητών</a:t>
            </a:r>
          </a:p>
          <a:p>
            <a:endParaRPr lang="el-GR" dirty="0"/>
          </a:p>
          <a:p>
            <a:r>
              <a:rPr lang="el-GR" b="1" dirty="0"/>
              <a:t>Κανονικοποίηση</a:t>
            </a:r>
            <a:r>
              <a:rPr lang="el-GR" dirty="0"/>
              <a:t> </a:t>
            </a:r>
            <a:r>
              <a:rPr lang="el-GR" b="1" dirty="0"/>
              <a:t>(</a:t>
            </a:r>
            <a:r>
              <a:rPr lang="en-US" b="1" dirty="0"/>
              <a:t>Standardization</a:t>
            </a:r>
            <a:r>
              <a:rPr lang="el-GR" b="1" dirty="0"/>
              <a:t>)</a:t>
            </a:r>
            <a:r>
              <a:rPr lang="en-US" b="1" dirty="0"/>
              <a:t> </a:t>
            </a:r>
            <a:r>
              <a:rPr lang="el-GR" b="1" dirty="0"/>
              <a:t>των δεδομένων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50" y="2486976"/>
            <a:ext cx="9207661" cy="35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8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62" y="2487894"/>
            <a:ext cx="5100462" cy="30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665561" cy="3318936"/>
          </a:xfrm>
        </p:spPr>
        <p:txBody>
          <a:bodyPr/>
          <a:lstStyle/>
          <a:p>
            <a:pPr marL="0" indent="0">
              <a:buNone/>
            </a:pPr>
            <a:r>
              <a:rPr lang="el-GR" sz="1600" b="1" u="sng" dirty="0"/>
              <a:t>5 Σενάρια: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μη επεξεργασία ακραίων τιμών</a:t>
            </a:r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Conductivity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Solids, Turbidity και μη</a:t>
            </a:r>
            <a:r>
              <a:rPr lang="en-US" sz="1400" dirty="0"/>
              <a:t> </a:t>
            </a:r>
            <a:r>
              <a:rPr lang="el-GR" sz="1400" dirty="0"/>
              <a:t>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εκτός των δεδομένων Hardness, Sulfate, Organic_Carbon, Turbidity και μη επεξεργασία ακραίων τιμών</a:t>
            </a:r>
            <a:endParaRPr lang="en-US" sz="1400" dirty="0"/>
          </a:p>
          <a:p>
            <a:pPr marL="400050" indent="-400050">
              <a:buFont typeface="+mj-lt"/>
              <a:buAutoNum type="romanUcPeriod"/>
            </a:pPr>
            <a:r>
              <a:rPr lang="el-GR" sz="1400" dirty="0"/>
              <a:t>Χρήση όλων των δεδομένων και επεξεργασία ακραίων τιμών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A0C0-9181-45E6-BF8B-CB9669D5E9DA}" type="slidenum">
              <a:rPr lang="el-GR" smtClean="0"/>
              <a:t>9</a:t>
            </a:fld>
            <a:endParaRPr lang="el-G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5010" y="457684"/>
            <a:ext cx="10515600" cy="8039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l-GR" sz="3200" dirty="0"/>
              <a:t>Εκπαίδευση Μοντέλων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1" y="1123541"/>
            <a:ext cx="424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80% train – 20%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Εκπαίδευση πολλών ταξινομητών → </a:t>
            </a:r>
            <a:r>
              <a:rPr lang="en-US" dirty="0"/>
              <a:t>k-fold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Εύρεση των καλύτερων </a:t>
            </a:r>
            <a:r>
              <a:rPr lang="el-GR" dirty="0" err="1"/>
              <a:t>υπερπαραμέτρων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Κριτήριο η ακρίβεια (</a:t>
            </a:r>
            <a:r>
              <a:rPr lang="en-US" dirty="0"/>
              <a:t>accuracy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88752"/>
            <a:ext cx="10515600" cy="332723"/>
          </a:xfrm>
        </p:spPr>
        <p:txBody>
          <a:bodyPr/>
          <a:lstStyle/>
          <a:p>
            <a:r>
              <a:rPr lang="el-GR" sz="1600" dirty="0">
                <a:solidFill>
                  <a:schemeClr val="tx1"/>
                </a:solidFill>
                <a:latin typeface="+mj-lt"/>
                <a:ea typeface="CMU Serif" panose="02000603000000000000" pitchFamily="2" charset="0"/>
                <a:cs typeface="CMU Serif" panose="02000603000000000000" pitchFamily="2" charset="0"/>
              </a:rPr>
              <a:t>Ταξινόμηση δειγμάτων νερού επί τη βάσει της ποσιμότητας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810" y="5572338"/>
            <a:ext cx="471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Δεν υπάρχει εμφανής βελτίωση με κάποια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en-US" dirty="0">
                <a:solidFill>
                  <a:srgbClr val="FF0000"/>
                </a:solidFill>
              </a:rPr>
              <a:t>&lt;70%</a:t>
            </a:r>
            <a:endParaRPr lang="el-GR" dirty="0">
              <a:solidFill>
                <a:srgbClr val="FF0000"/>
              </a:solidFill>
            </a:endParaRPr>
          </a:p>
          <a:p>
            <a:r>
              <a:rPr lang="el-GR" dirty="0">
                <a:solidFill>
                  <a:schemeClr val="accent6">
                    <a:lumMod val="50000"/>
                  </a:schemeClr>
                </a:solidFill>
              </a:rPr>
              <a:t>από τις προηγούμενες ενέργειες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CBE0FACB-662D-97B4-830E-6B1BA485C2E6}"/>
              </a:ext>
            </a:extLst>
          </p:cNvPr>
          <p:cNvSpPr/>
          <p:nvPr/>
        </p:nvSpPr>
        <p:spPr>
          <a:xfrm rot="16200000">
            <a:off x="3257304" y="1050997"/>
            <a:ext cx="880844" cy="423169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62" y="2487894"/>
            <a:ext cx="5100462" cy="308444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D1A137F4-6254-FA95-8F80-61E5812F7526}"/>
              </a:ext>
            </a:extLst>
          </p:cNvPr>
          <p:cNvSpPr/>
          <p:nvPr/>
        </p:nvSpPr>
        <p:spPr>
          <a:xfrm>
            <a:off x="8003396" y="2241652"/>
            <a:ext cx="654341" cy="348998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4699</TotalTime>
  <Words>689</Words>
  <Application>Microsoft Office PowerPoint</Application>
  <PresentationFormat>Widescreen</PresentationFormat>
  <Paragraphs>179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Cambria Math</vt:lpstr>
      <vt:lpstr>Arial</vt:lpstr>
      <vt:lpstr>Garamond</vt:lpstr>
      <vt:lpstr>Calibri</vt:lpstr>
      <vt:lpstr>Wingdings</vt:lpstr>
      <vt:lpstr>CMU Serif</vt:lpstr>
      <vt:lpstr>Organic</vt:lpstr>
      <vt:lpstr>PowerPoint Presentation</vt:lpstr>
      <vt:lpstr>Εισαγωγικά Στοιχεία</vt:lpstr>
      <vt:lpstr>Προεπεξεργασία Δεδομένων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Nikos</cp:lastModifiedBy>
  <cp:revision>388</cp:revision>
  <dcterms:created xsi:type="dcterms:W3CDTF">2017-09-28T08:06:47Z</dcterms:created>
  <dcterms:modified xsi:type="dcterms:W3CDTF">2023-02-19T18:07:56Z</dcterms:modified>
</cp:coreProperties>
</file>